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5" r:id="rId4"/>
    <p:sldId id="266" r:id="rId5"/>
    <p:sldId id="258" r:id="rId6"/>
    <p:sldId id="272" r:id="rId7"/>
    <p:sldId id="267" r:id="rId8"/>
    <p:sldId id="260" r:id="rId9"/>
    <p:sldId id="268" r:id="rId10"/>
    <p:sldId id="261" r:id="rId11"/>
    <p:sldId id="274" r:id="rId12"/>
    <p:sldId id="263" r:id="rId13"/>
    <p:sldId id="275" r:id="rId14"/>
    <p:sldId id="270" r:id="rId15"/>
    <p:sldId id="264" r:id="rId16"/>
    <p:sldId id="269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AAE0B20-EA5A-4621-B5E8-BD117B5C4BDE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A60E137-343A-4D7A-B388-22D247590CA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metoda+tomatisa+yt&amp;oq=metoda+tomatisa+yt&amp;aqs=chrome..69i57j0i22i30.4762j0j15&amp;sourceid=chrome&amp;ie=UTF-8#fpstate=ive&amp;vld=cid:6e6861ce,vid:xmWJj9RS30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youtu.be/hbHOGWWT7i8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AUDIO-PSYCHO-FONOLOGIA </a:t>
            </a:r>
            <a:br>
              <a:rPr lang="pl-PL" dirty="0" smtClean="0"/>
            </a:br>
            <a:r>
              <a:rPr lang="pl-PL" dirty="0" smtClean="0"/>
              <a:t>METODA TERAPII SŁUCHOWEJ WEDŁUG PROF. ALFERDA TOMATISA</a:t>
            </a:r>
            <a:endParaRPr lang="pl-PL" dirty="0"/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74938"/>
            <a:ext cx="4176463" cy="3451225"/>
          </a:xfrm>
        </p:spPr>
      </p:pic>
    </p:spTree>
    <p:extLst>
      <p:ext uri="{BB962C8B-B14F-4D97-AF65-F5344CB8AC3E}">
        <p14:creationId xmlns:p14="http://schemas.microsoft.com/office/powerpoint/2010/main" val="33246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764704"/>
            <a:ext cx="4038600" cy="53614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b="1" dirty="0"/>
              <a:t>fazie biernej </a:t>
            </a:r>
            <a:r>
              <a:rPr lang="pl-PL" dirty="0"/>
              <a:t>uczestnik słucha poprzez specjalistyczne słuchawki </a:t>
            </a:r>
            <a:r>
              <a:rPr lang="pl-PL" dirty="0" smtClean="0"/>
              <a:t>dostosowanych </a:t>
            </a:r>
            <a:r>
              <a:rPr lang="pl-PL" dirty="0"/>
              <a:t>do jego potrzeb programów, które składają się z muzyki Mozarta, Chorałów Gregoriańskich lub nagranego głosu mamy.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Dźwięki</a:t>
            </a:r>
            <a:r>
              <a:rPr lang="pl-PL" dirty="0"/>
              <a:t>, w zależności od konkretnego programu, są filtrowane na właściwych programowi częstotliwościach, co wpływa na właściwą stymulację 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Faza </a:t>
            </a:r>
            <a:r>
              <a:rPr lang="pl-PL" b="1" dirty="0"/>
              <a:t>aktywna </a:t>
            </a:r>
            <a:r>
              <a:rPr lang="pl-PL" dirty="0"/>
              <a:t>natomiast polega na słuchaniu własnego głosu, co pozwala na usłyszenie pełnego zakresu częstotliwości we własnym głosie.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" name="Symbol zastępczy zawartości 9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96752"/>
            <a:ext cx="2706117" cy="3409379"/>
          </a:xfrm>
        </p:spPr>
      </p:pic>
    </p:spTree>
    <p:extLst>
      <p:ext uri="{BB962C8B-B14F-4D97-AF65-F5344CB8AC3E}">
        <p14:creationId xmlns:p14="http://schemas.microsoft.com/office/powerpoint/2010/main" val="130871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080120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3100" b="1" dirty="0"/>
              <a:t>W trakcie treningu uwagi słuchowej nie wolno</a:t>
            </a:r>
            <a:r>
              <a:rPr lang="pl-PL" sz="3100" b="1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Grać na komputerze czy </a:t>
            </a:r>
            <a:r>
              <a:rPr lang="pl-PL" dirty="0" smtClean="0"/>
              <a:t>tablecie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Używać </a:t>
            </a:r>
            <a:r>
              <a:rPr lang="pl-PL" dirty="0"/>
              <a:t>telefonów </a:t>
            </a:r>
            <a:r>
              <a:rPr lang="pl-PL" dirty="0" smtClean="0"/>
              <a:t>komórkowych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Czytać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Uczyć się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Jeść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Pić </a:t>
            </a:r>
            <a:r>
              <a:rPr lang="pl-PL" dirty="0"/>
              <a:t>(co </a:t>
            </a:r>
            <a:r>
              <a:rPr lang="pl-PL" dirty="0" smtClean="0"/>
              <a:t>chwilę)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Żuć </a:t>
            </a:r>
            <a:r>
              <a:rPr lang="pl-PL" dirty="0"/>
              <a:t>gumy</a:t>
            </a:r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48880"/>
            <a:ext cx="3456384" cy="2736304"/>
          </a:xfrm>
        </p:spPr>
      </p:pic>
    </p:spTree>
    <p:extLst>
      <p:ext uri="{BB962C8B-B14F-4D97-AF65-F5344CB8AC3E}">
        <p14:creationId xmlns:p14="http://schemas.microsoft.com/office/powerpoint/2010/main" val="37192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Uwaga słuchowa PRO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4038600" cy="5145435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W ramach projektu „Uwaga! Sposób na sukces” zrealizowanego w latach 2009–2013 metoda </a:t>
            </a:r>
            <a:r>
              <a:rPr lang="pl-PL" dirty="0" err="1" smtClean="0"/>
              <a:t>Tomatisa</a:t>
            </a:r>
            <a:r>
              <a:rPr lang="pl-PL" dirty="0" smtClean="0"/>
              <a:t> została wdrożona w 70 polskich szkołach podstawowych. </a:t>
            </a:r>
          </a:p>
          <a:p>
            <a:r>
              <a:rPr lang="pl-PL" dirty="0" smtClean="0"/>
              <a:t>Zdiagnozowano wtedy 1149 uczniów, a w terapii wzięło udział 776 uczniów.</a:t>
            </a:r>
          </a:p>
          <a:p>
            <a:r>
              <a:rPr lang="pl-PL" dirty="0" smtClean="0"/>
              <a:t> Projekt potwierdził, że stymulacja uwagi słuchowej ma znaczący wpływ na poprawę funkcjonowania uczniów ze specjalnymi potrzebami edukacyjnymi. Udowodniony jest jej korzystny wpływ na zmianę zachowania u dzieci z ADHD, większe otwarcie dzieci z autyzmem i lepszą koncentrację uwagi u wszystkich uczniów.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836712"/>
            <a:ext cx="4038724" cy="5400600"/>
          </a:xfrm>
        </p:spPr>
      </p:pic>
    </p:spTree>
    <p:extLst>
      <p:ext uri="{BB962C8B-B14F-4D97-AF65-F5344CB8AC3E}">
        <p14:creationId xmlns:p14="http://schemas.microsoft.com/office/powerpoint/2010/main" val="22391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1196752"/>
            <a:ext cx="7024744" cy="1008112"/>
          </a:xfrm>
        </p:spPr>
        <p:txBody>
          <a:bodyPr>
            <a:normAutofit fontScale="90000"/>
          </a:bodyPr>
          <a:lstStyle/>
          <a:p>
            <a:r>
              <a:rPr lang="pl-PL" sz="2700" b="1" dirty="0"/>
              <a:t>Najbardziej popularne metody wspomagające efektywność terapii słuchowej metodą prof. </a:t>
            </a:r>
            <a:r>
              <a:rPr lang="pl-PL" sz="2700" b="1" dirty="0" err="1"/>
              <a:t>Tomatisa</a:t>
            </a:r>
            <a:r>
              <a:rPr lang="pl-PL" sz="2700" b="1" dirty="0"/>
              <a:t> to: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042416" y="1772816"/>
            <a:ext cx="3419856" cy="4033624"/>
          </a:xfrm>
        </p:spPr>
        <p:txBody>
          <a:bodyPr>
            <a:normAutofit lnSpcReduction="10000"/>
          </a:bodyPr>
          <a:lstStyle/>
          <a:p>
            <a:pPr lvl="0"/>
            <a:r>
              <a:rPr lang="pl-PL" dirty="0"/>
              <a:t>Metoda integracji sensorycznej (SI) – niektóre elementy</a:t>
            </a:r>
          </a:p>
          <a:p>
            <a:pPr lvl="0"/>
            <a:r>
              <a:rPr lang="pl-PL" dirty="0"/>
              <a:t>Bal-A-Vis-X</a:t>
            </a:r>
          </a:p>
          <a:p>
            <a:pPr lvl="0"/>
            <a:r>
              <a:rPr lang="pl-PL" dirty="0"/>
              <a:t>Logopedia i neurologopedia </a:t>
            </a:r>
          </a:p>
          <a:p>
            <a:pPr lvl="0"/>
            <a:r>
              <a:rPr lang="pl-PL" dirty="0"/>
              <a:t>Rotor rehabilitacyjny</a:t>
            </a:r>
          </a:p>
          <a:p>
            <a:pPr lvl="0"/>
            <a:r>
              <a:rPr lang="pl-PL" dirty="0"/>
              <a:t>Sala doświadczania świata</a:t>
            </a:r>
          </a:p>
          <a:p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708920"/>
            <a:ext cx="2749103" cy="2808312"/>
          </a:xfrm>
        </p:spPr>
      </p:pic>
    </p:spTree>
    <p:extLst>
      <p:ext uri="{BB962C8B-B14F-4D97-AF65-F5344CB8AC3E}">
        <p14:creationId xmlns:p14="http://schemas.microsoft.com/office/powerpoint/2010/main" val="9567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https://www.google.com/search?q=metoda+tomatisa+yt&amp;oq=metoda+tomatisa+yt&amp;aqs=chrome..</a:t>
            </a:r>
            <a:r>
              <a:rPr lang="pl-PL" dirty="0" smtClean="0">
                <a:hlinkClick r:id="rId2"/>
              </a:rPr>
              <a:t>69i57j0i22i30.4762j0j15&amp;sourceid=chrome&amp;ie=UTF-8#fpstate=ive&amp;vld=cid:6e6861ce,vid:xmWJj9RS30M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7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Jeżeli ktoś jest zainteresowany: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601592" cy="349300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O metodzie opowiada </a:t>
            </a:r>
            <a:r>
              <a:rPr lang="pl-PL" b="1" dirty="0" err="1"/>
              <a:t>Jozef</a:t>
            </a:r>
            <a:r>
              <a:rPr lang="pl-PL" b="1" dirty="0"/>
              <a:t> </a:t>
            </a:r>
            <a:r>
              <a:rPr lang="pl-PL" b="1" dirty="0" err="1" smtClean="0"/>
              <a:t>Vervoort</a:t>
            </a:r>
            <a:r>
              <a:rPr lang="pl-PL" b="1" dirty="0" smtClean="0"/>
              <a:t> </a:t>
            </a:r>
            <a:r>
              <a:rPr lang="pl-PL" dirty="0"/>
              <a:t>niekwestionowany autorytet w dziedzinie </a:t>
            </a:r>
            <a:r>
              <a:rPr lang="pl-PL" dirty="0" err="1"/>
              <a:t>audiopsychofonologii</a:t>
            </a:r>
            <a:r>
              <a:rPr lang="pl-PL" dirty="0"/>
              <a:t>. </a:t>
            </a:r>
            <a:endParaRPr lang="pl-PL" dirty="0" smtClean="0"/>
          </a:p>
          <a:p>
            <a:r>
              <a:rPr lang="pl-PL" dirty="0">
                <a:hlinkClick r:id="rId2"/>
              </a:rPr>
              <a:t>https://youtu.be/hbHOGWWT7i8</a:t>
            </a:r>
            <a:endParaRPr lang="pl-PL" dirty="0" smtClean="0"/>
          </a:p>
          <a:p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700808"/>
            <a:ext cx="4050199" cy="3816423"/>
          </a:xfrm>
        </p:spPr>
      </p:pic>
    </p:spTree>
    <p:extLst>
      <p:ext uri="{BB962C8B-B14F-4D97-AF65-F5344CB8AC3E}">
        <p14:creationId xmlns:p14="http://schemas.microsoft.com/office/powerpoint/2010/main" val="61247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 smtClean="0"/>
              <a:t>Dziękujemy za uwagę </a:t>
            </a:r>
            <a:br>
              <a:rPr lang="pl-PL" sz="3100" dirty="0" smtClean="0"/>
            </a:br>
            <a:r>
              <a:rPr lang="pl-PL" sz="2200" dirty="0" smtClean="0"/>
              <a:t>Agnieszka </a:t>
            </a:r>
            <a:r>
              <a:rPr lang="pl-PL" sz="2200" dirty="0"/>
              <a:t>Perek, </a:t>
            </a:r>
            <a:br>
              <a:rPr lang="pl-PL" sz="2200" dirty="0"/>
            </a:br>
            <a:r>
              <a:rPr lang="pl-PL" sz="2200" dirty="0"/>
              <a:t>Anna Pabian</a:t>
            </a:r>
            <a:br>
              <a:rPr lang="pl-PL" sz="2200" dirty="0"/>
            </a:br>
            <a:endParaRPr lang="pl-PL" sz="22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694" y="2246313"/>
            <a:ext cx="5924550" cy="3333750"/>
          </a:xfrm>
        </p:spPr>
      </p:pic>
    </p:spTree>
    <p:extLst>
      <p:ext uri="{BB962C8B-B14F-4D97-AF65-F5344CB8AC3E}">
        <p14:creationId xmlns:p14="http://schemas.microsoft.com/office/powerpoint/2010/main" val="5894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+mn-lt"/>
              </a:rPr>
              <a:t>WSTĘP</a:t>
            </a:r>
            <a:endParaRPr lang="pl-PL" sz="28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1484784"/>
            <a:ext cx="4464496" cy="5112568"/>
          </a:xfrm>
        </p:spPr>
        <p:txBody>
          <a:bodyPr>
            <a:noAutofit/>
          </a:bodyPr>
          <a:lstStyle/>
          <a:p>
            <a:r>
              <a:rPr lang="pl-PL" sz="2000" dirty="0" smtClean="0"/>
              <a:t>Uczenie </a:t>
            </a:r>
            <a:r>
              <a:rPr lang="pl-PL" sz="2000" dirty="0"/>
              <a:t>się i komunikowanie z innymi to procesy, które mogą się wydawać banalne, gdyż są czymś bardzo naturalnym dla większości z nas. Jednak dla co dziesiątej osoby stanowi to poważny problem, z którym musi zmagać się na co dzień. Częstą przyczyną są tutaj trudności z prawidłowym przetwarzaniem informacji sensorycznych. W takim wypadku mówimy o zaburzeniach </a:t>
            </a:r>
            <a:r>
              <a:rPr lang="pl-PL" sz="2000" dirty="0" smtClean="0"/>
              <a:t>słuchania.</a:t>
            </a:r>
          </a:p>
          <a:p>
            <a:r>
              <a:rPr lang="pl-PL" sz="2000" dirty="0" smtClean="0"/>
              <a:t> </a:t>
            </a:r>
            <a:endParaRPr lang="pl-PL" sz="2000" dirty="0"/>
          </a:p>
        </p:txBody>
      </p:sp>
      <p:pic>
        <p:nvPicPr>
          <p:cNvPr id="11" name="Symbol zastępczy zawartości 10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00" y="2420888"/>
            <a:ext cx="2770708" cy="2088232"/>
          </a:xfrm>
        </p:spPr>
      </p:pic>
    </p:spTree>
    <p:extLst>
      <p:ext uri="{BB962C8B-B14F-4D97-AF65-F5344CB8AC3E}">
        <p14:creationId xmlns:p14="http://schemas.microsoft.com/office/powerpoint/2010/main" val="5300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TERAPIA SŁUCHOWA WEDŁUG METODY PROF. ALFREDA TOMATISA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2500" dirty="0"/>
              <a:t>Profesor Alfred </a:t>
            </a:r>
            <a:r>
              <a:rPr lang="pl-PL" sz="2500" dirty="0" err="1"/>
              <a:t>Tomatis</a:t>
            </a:r>
            <a:r>
              <a:rPr lang="pl-PL" sz="2500" dirty="0"/>
              <a:t> udowodnił, że narząd słuchu w znacznym stopniu oddziałuje na zmysł równowagi, koncentrację, koordynację ruchową, a także na napięcie mięśniowe. Za pomocą odpowiednio filtrowanych dźwięków muzyki Mozarta i chorałów gregoriańskich stymulowane są ośrodki w korze mózgowej. Dzięki temu zwiększa się wydajność recepcyjna mózgu oraz poprawia percepcja bodźców zewnętrznych, co umożliwia pacjentowi wyższy poziom funkcjonowania w sferze motorycznej, językowej, komunikacyjnej i społecznej</a:t>
            </a:r>
            <a:r>
              <a:rPr lang="pl-PL" dirty="0"/>
              <a:t>. </a:t>
            </a: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637" y="3479006"/>
            <a:ext cx="1746250" cy="1162050"/>
          </a:xfrm>
        </p:spPr>
      </p:pic>
    </p:spTree>
    <p:extLst>
      <p:ext uri="{BB962C8B-B14F-4D97-AF65-F5344CB8AC3E}">
        <p14:creationId xmlns:p14="http://schemas.microsoft.com/office/powerpoint/2010/main" val="1330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734424" y="1052736"/>
            <a:ext cx="3300984" cy="2088232"/>
          </a:xfrm>
        </p:spPr>
        <p:txBody>
          <a:bodyPr/>
          <a:lstStyle/>
          <a:p>
            <a:r>
              <a:rPr lang="pl-PL" dirty="0" smtClean="0"/>
              <a:t>Terapia według metody A. </a:t>
            </a:r>
            <a:r>
              <a:rPr lang="pl-PL" dirty="0" err="1" smtClean="0"/>
              <a:t>Tomatisa</a:t>
            </a:r>
            <a:endParaRPr lang="pl-PL" dirty="0"/>
          </a:p>
        </p:txBody>
      </p:sp>
      <p:pic>
        <p:nvPicPr>
          <p:cNvPr id="8" name="Symbol zastępczy obrazu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2" r="29502"/>
          <a:stretch>
            <a:fillRect/>
          </a:stretch>
        </p:blipFill>
        <p:spPr/>
      </p:pic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4734630" y="3429000"/>
            <a:ext cx="3300573" cy="2223649"/>
          </a:xfrm>
        </p:spPr>
        <p:txBody>
          <a:bodyPr>
            <a:normAutofit/>
          </a:bodyPr>
          <a:lstStyle/>
          <a:p>
            <a:r>
              <a:rPr lang="pl-PL" b="1" dirty="0"/>
              <a:t>Z</a:t>
            </a:r>
            <a:r>
              <a:rPr lang="pl-PL" b="1" dirty="0" smtClean="0"/>
              <a:t>nalazła uznanie na całym świecie,  trening słuchowy </a:t>
            </a:r>
          </a:p>
          <a:p>
            <a:r>
              <a:rPr lang="pl-PL" b="1" dirty="0" smtClean="0"/>
              <a:t>w szczególności przeznaczony jest dla osób mających: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76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zaburzenia </a:t>
            </a:r>
            <a:r>
              <a:rPr lang="pl-PL" dirty="0"/>
              <a:t>językowe (np. jąkanie, zaburzenia artykulacji),</a:t>
            </a:r>
          </a:p>
          <a:p>
            <a:r>
              <a:rPr lang="pl-PL" dirty="0"/>
              <a:t>problemy szkolne, w tym dysleksja, dysgrafia, dyskalkulia,</a:t>
            </a:r>
          </a:p>
          <a:p>
            <a:r>
              <a:rPr lang="pl-PL" dirty="0"/>
              <a:t>zaburzenia koordynacji ruchowej w tym: motoryki dużej i małej,</a:t>
            </a:r>
          </a:p>
          <a:p>
            <a:r>
              <a:rPr lang="pl-PL" dirty="0"/>
              <a:t>ADHD, ADD,</a:t>
            </a:r>
          </a:p>
          <a:p>
            <a:r>
              <a:rPr lang="pl-PL" dirty="0"/>
              <a:t>spektrum autyzmu,</a:t>
            </a:r>
          </a:p>
          <a:p>
            <a:r>
              <a:rPr lang="pl-PL" dirty="0"/>
              <a:t>zespół Downa i inne zespoły genetyczne,</a:t>
            </a:r>
          </a:p>
          <a:p>
            <a:r>
              <a:rPr lang="pl-PL" dirty="0"/>
              <a:t>zaburzenia głosu spowodowane jego nieprawidłowym używaniem,</a:t>
            </a:r>
          </a:p>
          <a:p>
            <a:r>
              <a:rPr lang="pl-PL" dirty="0"/>
              <a:t>stres, depresję,</a:t>
            </a:r>
          </a:p>
          <a:p>
            <a:r>
              <a:rPr lang="pl-PL" dirty="0"/>
              <a:t>trudności w przyswajaniu języków obcych,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946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1621984"/>
          </a:xfrm>
        </p:spPr>
        <p:txBody>
          <a:bodyPr>
            <a:noAutofit/>
          </a:bodyPr>
          <a:lstStyle/>
          <a:p>
            <a:r>
              <a:rPr lang="pl-PL" sz="2800" b="1" dirty="0"/>
              <a:t>W trakcie trening uwagi słuchowej metodą prof. </a:t>
            </a:r>
            <a:r>
              <a:rPr lang="pl-PL" sz="2800" b="1" dirty="0" err="1"/>
              <a:t>Tomatisa</a:t>
            </a:r>
            <a:r>
              <a:rPr lang="pl-PL" sz="2800" b="1" dirty="0"/>
              <a:t> stymulacji poddawane są następujące obszary mózgu: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lnSpc>
                <a:spcPct val="150000"/>
              </a:lnSpc>
              <a:buNone/>
            </a:pPr>
            <a:r>
              <a:rPr lang="pl-PL" dirty="0"/>
              <a:t>Płat </a:t>
            </a:r>
            <a:r>
              <a:rPr lang="pl-PL" dirty="0" smtClean="0"/>
              <a:t>czołowy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pl-PL" dirty="0" smtClean="0"/>
              <a:t>Płat skroniowy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Płat ciemieniowy</a:t>
            </a:r>
            <a:br>
              <a:rPr lang="pl-PL" dirty="0"/>
            </a:br>
            <a:r>
              <a:rPr lang="pl-PL" dirty="0"/>
              <a:t>Móżdżek</a:t>
            </a:r>
            <a:br>
              <a:rPr lang="pl-PL" dirty="0"/>
            </a:br>
            <a:r>
              <a:rPr lang="pl-PL" dirty="0"/>
              <a:t>Prawa półkula</a:t>
            </a:r>
            <a:br>
              <a:rPr lang="pl-PL" dirty="0"/>
            </a:br>
            <a:r>
              <a:rPr lang="pl-PL" dirty="0"/>
              <a:t>Lewa półkula</a:t>
            </a:r>
            <a:br>
              <a:rPr lang="pl-PL" dirty="0"/>
            </a:br>
            <a:endParaRPr lang="pl-PL" dirty="0"/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132856"/>
            <a:ext cx="3168352" cy="3168352"/>
          </a:xfrm>
        </p:spPr>
      </p:pic>
    </p:spTree>
    <p:extLst>
      <p:ext uri="{BB962C8B-B14F-4D97-AF65-F5344CB8AC3E}">
        <p14:creationId xmlns:p14="http://schemas.microsoft.com/office/powerpoint/2010/main" val="84583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pic>
        <p:nvPicPr>
          <p:cNvPr id="7" name="Symbol zastępczy obrazu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2656"/>
            <a:ext cx="4038600" cy="6192688"/>
          </a:xfrm>
        </p:spPr>
      </p:pic>
      <p:sp>
        <p:nvSpPr>
          <p:cNvPr id="9" name="Symbol zastępczy zawartości 8"/>
          <p:cNvSpPr>
            <a:spLocks noGrp="1"/>
          </p:cNvSpPr>
          <p:nvPr>
            <p:ph sz="quarter" idx="14"/>
          </p:nvPr>
        </p:nvSpPr>
        <p:spPr>
          <a:xfrm>
            <a:off x="4648200" y="692696"/>
            <a:ext cx="4038600" cy="5760640"/>
          </a:xfrm>
        </p:spPr>
        <p:txBody>
          <a:bodyPr>
            <a:normAutofit fontScale="55000" lnSpcReduction="20000"/>
          </a:bodyPr>
          <a:lstStyle/>
          <a:p>
            <a:r>
              <a:rPr lang="pl-PL" sz="3200" dirty="0" smtClean="0"/>
              <a:t>lepsza koncentracja uwagi,</a:t>
            </a:r>
          </a:p>
          <a:p>
            <a:r>
              <a:rPr lang="pl-PL" sz="3200" dirty="0" smtClean="0"/>
              <a:t>poprawa pamięci,</a:t>
            </a:r>
          </a:p>
          <a:p>
            <a:r>
              <a:rPr lang="pl-PL" sz="3200" dirty="0" smtClean="0"/>
              <a:t>lepszy kontakt wzrokowy,</a:t>
            </a:r>
          </a:p>
          <a:p>
            <a:r>
              <a:rPr lang="pl-PL" sz="3200" dirty="0" smtClean="0"/>
              <a:t>poprawa motoryki dużej i małej,</a:t>
            </a:r>
          </a:p>
          <a:p>
            <a:r>
              <a:rPr lang="pl-PL" sz="3200" dirty="0" smtClean="0"/>
              <a:t>lepsza kontrola własnych wypowiedzi,</a:t>
            </a:r>
          </a:p>
          <a:p>
            <a:r>
              <a:rPr lang="pl-PL" sz="3200" dirty="0" smtClean="0"/>
              <a:t>poprawa płynności mowy i czytania na głos,</a:t>
            </a:r>
          </a:p>
          <a:p>
            <a:r>
              <a:rPr lang="pl-PL" sz="3200" dirty="0" smtClean="0"/>
              <a:t>zmniejszenie nadaktywności ruchowej,</a:t>
            </a:r>
          </a:p>
          <a:p>
            <a:r>
              <a:rPr lang="pl-PL" sz="3200" dirty="0" smtClean="0"/>
              <a:t>otwarcie na kontakt z innymi,</a:t>
            </a:r>
          </a:p>
          <a:p>
            <a:r>
              <a:rPr lang="pl-PL" sz="3200" dirty="0" smtClean="0"/>
              <a:t>zwiększenie motywacji do nauki,</a:t>
            </a:r>
          </a:p>
          <a:p>
            <a:r>
              <a:rPr lang="pl-PL" sz="3200" dirty="0" smtClean="0"/>
              <a:t>szybsza nauka języków obcych,</a:t>
            </a:r>
          </a:p>
          <a:p>
            <a:r>
              <a:rPr lang="pl-PL" sz="3200" dirty="0" smtClean="0"/>
              <a:t>poprawa zdolności matematycznych,</a:t>
            </a:r>
          </a:p>
          <a:p>
            <a:r>
              <a:rPr lang="pl-PL" sz="3200" dirty="0" smtClean="0"/>
              <a:t>zmniejszenie przygnębienia i depresji,</a:t>
            </a:r>
          </a:p>
          <a:p>
            <a:r>
              <a:rPr lang="pl-PL" sz="3200" dirty="0" smtClean="0"/>
              <a:t>bogatsze słownictwo,</a:t>
            </a:r>
          </a:p>
          <a:p>
            <a:r>
              <a:rPr lang="pl-PL" sz="3200" dirty="0" smtClean="0"/>
              <a:t>lepszy słuch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14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Jak przebiega terapia?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Terapia </a:t>
            </a:r>
            <a:r>
              <a:rPr lang="pl-PL" dirty="0" smtClean="0"/>
              <a:t>według metody </a:t>
            </a:r>
            <a:r>
              <a:rPr lang="pl-PL" dirty="0"/>
              <a:t>prof. Alfreda </a:t>
            </a:r>
            <a:r>
              <a:rPr lang="pl-PL" dirty="0" err="1"/>
              <a:t>Tomatisa</a:t>
            </a:r>
            <a:r>
              <a:rPr lang="pl-PL" dirty="0"/>
              <a:t> rozpoczyna się wykonaniem Testu Uwagi Słuchowej</a:t>
            </a:r>
            <a:r>
              <a:rPr lang="pl-PL" dirty="0" smtClean="0"/>
              <a:t>, lub terapeuta dokonuje analizy dokumentacji np. orzeczenia lub opinii wydanej przez poradnie psychologiczna pedagogiczne, na tej podstawie dokonuje się diagnozy oraz </a:t>
            </a:r>
            <a:r>
              <a:rPr lang="pl-PL" dirty="0"/>
              <a:t>dostosowuje program </a:t>
            </a:r>
            <a:r>
              <a:rPr lang="pl-PL" dirty="0" smtClean="0"/>
              <a:t>terapii.</a:t>
            </a: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637" y="3479006"/>
            <a:ext cx="1746250" cy="1162050"/>
          </a:xfrm>
        </p:spPr>
      </p:pic>
    </p:spTree>
    <p:extLst>
      <p:ext uri="{BB962C8B-B14F-4D97-AF65-F5344CB8AC3E}">
        <p14:creationId xmlns:p14="http://schemas.microsoft.com/office/powerpoint/2010/main" val="17957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764704"/>
            <a:ext cx="3312368" cy="4824536"/>
          </a:xfrm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99592" y="908720"/>
            <a:ext cx="3384376" cy="2304256"/>
          </a:xfrm>
        </p:spPr>
        <p:txBody>
          <a:bodyPr>
            <a:noAutofit/>
          </a:bodyPr>
          <a:lstStyle/>
          <a:p>
            <a:r>
              <a:rPr lang="pl-PL" sz="2400" dirty="0"/>
              <a:t>Trening Uwagi Słuchowej składa się z fazy biernej oraz fazy aktywnej, w skład których wchodzą cztery etapy: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971600" y="3284984"/>
            <a:ext cx="3456384" cy="2841179"/>
          </a:xfrm>
        </p:spPr>
        <p:txBody>
          <a:bodyPr/>
          <a:lstStyle/>
          <a:p>
            <a:r>
              <a:rPr lang="pl-PL" b="1" u="sng" dirty="0" smtClean="0"/>
              <a:t>I etap</a:t>
            </a:r>
            <a:r>
              <a:rPr lang="pl-PL" dirty="0" smtClean="0"/>
              <a:t> – ok 18 – 22 dni po 1,5 h dziennie</a:t>
            </a:r>
          </a:p>
          <a:p>
            <a:r>
              <a:rPr lang="pl-PL" b="1" u="sng" dirty="0" smtClean="0"/>
              <a:t>II  etap</a:t>
            </a:r>
            <a:r>
              <a:rPr lang="pl-PL" dirty="0" smtClean="0"/>
              <a:t> – ok 20 dni po 1,5 h dziennie</a:t>
            </a:r>
          </a:p>
          <a:p>
            <a:r>
              <a:rPr lang="pl-PL" b="1" u="sng" dirty="0" smtClean="0"/>
              <a:t>III etap</a:t>
            </a:r>
            <a:r>
              <a:rPr lang="pl-PL" dirty="0" smtClean="0"/>
              <a:t> – ok 15 dni po 1,5 h dziennie</a:t>
            </a:r>
          </a:p>
          <a:p>
            <a:r>
              <a:rPr lang="pl-PL" b="1" u="sng" dirty="0" smtClean="0"/>
              <a:t>IV etap</a:t>
            </a:r>
            <a:r>
              <a:rPr lang="pl-PL" dirty="0" smtClean="0"/>
              <a:t> – ok 10 dni po 1,5 h dziennie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213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138</TotalTime>
  <Words>564</Words>
  <Application>Microsoft Office PowerPoint</Application>
  <PresentationFormat>Pokaz na ekranie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Austin</vt:lpstr>
      <vt:lpstr>AUDIO-PSYCHO-FONOLOGIA  METODA TERAPII SŁUCHOWEJ WEDŁUG PROF. ALFERDA TOMATISA</vt:lpstr>
      <vt:lpstr>WSTĘP</vt:lpstr>
      <vt:lpstr>TERAPIA SŁUCHOWA WEDŁUG METODY PROF. ALFREDA TOMATISA</vt:lpstr>
      <vt:lpstr>Terapia według metody A. Tomatisa</vt:lpstr>
      <vt:lpstr> </vt:lpstr>
      <vt:lpstr>W trakcie trening uwagi słuchowej metodą prof. Tomatisa stymulacji poddawane są następujące obszary mózgu:</vt:lpstr>
      <vt:lpstr>Prezentacja programu PowerPoint</vt:lpstr>
      <vt:lpstr>Jak przebiega terapia?</vt:lpstr>
      <vt:lpstr>Trening Uwagi Słuchowej składa się z fazy biernej oraz fazy aktywnej, w skład których wchodzą cztery etapy:</vt:lpstr>
      <vt:lpstr>Prezentacja programu PowerPoint</vt:lpstr>
      <vt:lpstr> W trakcie treningu uwagi słuchowej nie wolno:</vt:lpstr>
      <vt:lpstr>Uwaga słuchowa PRO</vt:lpstr>
      <vt:lpstr>Najbardziej popularne metody wspomagające efektywność terapii słuchowej metodą prof. Tomatisa to: </vt:lpstr>
      <vt:lpstr>podsumowanie</vt:lpstr>
      <vt:lpstr>Jeżeli ktoś jest zainteresowany:</vt:lpstr>
      <vt:lpstr>Dziękujemy za uwagę  Agnieszka Perek,  Anna Pabian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pabia</dc:creator>
  <cp:lastModifiedBy>pabia</cp:lastModifiedBy>
  <cp:revision>18</cp:revision>
  <dcterms:created xsi:type="dcterms:W3CDTF">2023-03-28T15:33:21Z</dcterms:created>
  <dcterms:modified xsi:type="dcterms:W3CDTF">2023-04-03T14:10:09Z</dcterms:modified>
</cp:coreProperties>
</file>